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1" r:id="rId1"/>
  </p:sldMasterIdLst>
  <p:sldIdLst>
    <p:sldId id="256" r:id="rId2"/>
    <p:sldId id="259" r:id="rId3"/>
    <p:sldId id="257" r:id="rId4"/>
    <p:sldId id="261" r:id="rId5"/>
    <p:sldId id="258" r:id="rId6"/>
    <p:sldId id="262" r:id="rId7"/>
    <p:sldId id="271" r:id="rId8"/>
    <p:sldId id="263" r:id="rId9"/>
    <p:sldId id="270" r:id="rId10"/>
    <p:sldId id="265" r:id="rId11"/>
    <p:sldId id="266" r:id="rId12"/>
    <p:sldId id="267" r:id="rId13"/>
    <p:sldId id="268" r:id="rId14"/>
    <p:sldId id="269" r:id="rId15"/>
    <p:sldId id="260" r:id="rId16"/>
    <p:sldId id="273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85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128FECC-CD58-4301-89B0-C1F0BA0775CD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C5562A8-BC9E-4EA9-AF96-962EAE80E7DB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88076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8FECC-CD58-4301-89B0-C1F0BA0775CD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562A8-BC9E-4EA9-AF96-962EAE80E7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848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8FECC-CD58-4301-89B0-C1F0BA0775CD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562A8-BC9E-4EA9-AF96-962EAE80E7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122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8FECC-CD58-4301-89B0-C1F0BA0775CD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562A8-BC9E-4EA9-AF96-962EAE80E7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516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128FECC-CD58-4301-89B0-C1F0BA0775CD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C5562A8-BC9E-4EA9-AF96-962EAE80E7DB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7554941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8FECC-CD58-4301-89B0-C1F0BA0775CD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562A8-BC9E-4EA9-AF96-962EAE80E7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6542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8FECC-CD58-4301-89B0-C1F0BA0775CD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562A8-BC9E-4EA9-AF96-962EAE80E7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4976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8FECC-CD58-4301-89B0-C1F0BA0775CD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562A8-BC9E-4EA9-AF96-962EAE80E7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721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8FECC-CD58-4301-89B0-C1F0BA0775CD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562A8-BC9E-4EA9-AF96-962EAE80E7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284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8128FECC-CD58-4301-89B0-C1F0BA0775CD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5C5562A8-BC9E-4EA9-AF96-962EAE80E7D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543186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8128FECC-CD58-4301-89B0-C1F0BA0775CD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5C5562A8-BC9E-4EA9-AF96-962EAE80E7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956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128FECC-CD58-4301-89B0-C1F0BA0775CD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C5562A8-BC9E-4EA9-AF96-962EAE80E7D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28264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7A44AAF-7CFA-D9E0-7B2D-E5AD2A3E4B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247" y="1047699"/>
            <a:ext cx="9405011" cy="529031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E02D92-7692-E1EA-3831-7A6C28A848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3317" y="364567"/>
            <a:ext cx="10318418" cy="107788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400" dirty="0"/>
              <a:t>Возможности напольных подвижных игр </a:t>
            </a:r>
            <a:br>
              <a:rPr lang="ru-RU" sz="2400" dirty="0"/>
            </a:br>
            <a:r>
              <a:rPr lang="ru-RU" sz="2400" dirty="0"/>
              <a:t>в решении целей и задач</a:t>
            </a:r>
            <a:br>
              <a:rPr lang="ru-RU" sz="2400" dirty="0"/>
            </a:br>
            <a:r>
              <a:rPr lang="ru-RU" sz="2400" dirty="0"/>
              <a:t>современного дошкольного образования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0A86443-EAA6-0C56-7C05-970596713C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5742" y="5415549"/>
            <a:ext cx="10755993" cy="1077884"/>
          </a:xfrm>
        </p:spPr>
        <p:txBody>
          <a:bodyPr>
            <a:noAutofit/>
          </a:bodyPr>
          <a:lstStyle/>
          <a:p>
            <a:r>
              <a:rPr lang="ru-RU" sz="1600" dirty="0"/>
              <a:t>Подготовила: </a:t>
            </a:r>
          </a:p>
          <a:p>
            <a:r>
              <a:rPr lang="ru-RU" sz="1600" dirty="0"/>
              <a:t>учитель-логопед первой квалификационной категории</a:t>
            </a:r>
          </a:p>
          <a:p>
            <a:r>
              <a:rPr lang="ru-RU" sz="1600" dirty="0"/>
              <a:t>МАДОУ – ЦРР – детский сад №16 «Росинка» </a:t>
            </a:r>
            <a:r>
              <a:rPr lang="ru-RU" sz="1600" dirty="0" err="1"/>
              <a:t>г.Благовещенск</a:t>
            </a:r>
            <a:r>
              <a:rPr lang="ru-RU" sz="1600" dirty="0"/>
              <a:t> РБ</a:t>
            </a:r>
          </a:p>
          <a:p>
            <a:r>
              <a:rPr lang="ru-RU" sz="1600" dirty="0"/>
              <a:t> Латыпова Оксана Витальевна</a:t>
            </a:r>
          </a:p>
        </p:txBody>
      </p:sp>
    </p:spTree>
    <p:extLst>
      <p:ext uri="{BB962C8B-B14F-4D97-AF65-F5344CB8AC3E}">
        <p14:creationId xmlns:p14="http://schemas.microsoft.com/office/powerpoint/2010/main" val="11176645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5F748B-8F16-2FBD-0E95-578E48CB7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2728" y="381001"/>
            <a:ext cx="10172700" cy="632530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chemeClr val="tx2">
                    <a:lumMod val="90000"/>
                    <a:lumOff val="10000"/>
                  </a:schemeClr>
                </a:solidFill>
                <a:latin typeface="Impact" panose="020B0806030902050204" pitchFamily="34" charset="0"/>
              </a:rPr>
              <a:t>Развиваем умение ориентироваться в пространстве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736D00D-2C4F-366B-ACA6-D370F56E8FC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7" t="15" r="9583" b="-15"/>
          <a:stretch/>
        </p:blipFill>
        <p:spPr>
          <a:xfrm>
            <a:off x="1093203" y="3050346"/>
            <a:ext cx="4932441" cy="342665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id="{002923C0-637F-D172-C70E-932D0565F55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90" r="14240"/>
          <a:stretch/>
        </p:blipFill>
        <p:spPr>
          <a:xfrm>
            <a:off x="6339078" y="3050346"/>
            <a:ext cx="5122745" cy="34266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1BC9C67-6AF1-7543-61D3-0113B6C4CCCA}"/>
              </a:ext>
            </a:extLst>
          </p:cNvPr>
          <p:cNvSpPr txBox="1"/>
          <p:nvPr/>
        </p:nvSpPr>
        <p:spPr>
          <a:xfrm>
            <a:off x="1217566" y="1431774"/>
            <a:ext cx="50917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Игра «Помоги Белочке»</a:t>
            </a:r>
          </a:p>
          <a:p>
            <a:r>
              <a:rPr lang="ru-RU" dirty="0"/>
              <a:t>Цель: развивать ориентировку в пространстве, закреплять термины, определяющие пространственное расположение предметов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0AB67C-BF1E-47EC-C54B-068F18AED79F}"/>
              </a:ext>
            </a:extLst>
          </p:cNvPr>
          <p:cNvSpPr txBox="1"/>
          <p:nvPr/>
        </p:nvSpPr>
        <p:spPr>
          <a:xfrm>
            <a:off x="6633864" y="1431774"/>
            <a:ext cx="50917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Игра «Пройди по маршруту»</a:t>
            </a:r>
          </a:p>
          <a:p>
            <a:r>
              <a:rPr lang="ru-RU" dirty="0"/>
              <a:t>Цель: закреплять умение детей ориентироваться в пространстве с помощью условных обозначений, планов, маршрутов и схем</a:t>
            </a:r>
          </a:p>
        </p:txBody>
      </p:sp>
    </p:spTree>
    <p:extLst>
      <p:ext uri="{BB962C8B-B14F-4D97-AF65-F5344CB8AC3E}">
        <p14:creationId xmlns:p14="http://schemas.microsoft.com/office/powerpoint/2010/main" val="915222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89C2DD-048D-B937-EEFD-3BFCEB9BF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/>
              <a:t>Расширяем знания детей о свойствах предметов,</a:t>
            </a:r>
            <a:br>
              <a:rPr lang="ru-RU" sz="2400" dirty="0"/>
            </a:br>
            <a:r>
              <a:rPr lang="ru-RU" sz="2400" dirty="0"/>
              <a:t> учимся называть цвета, форму предметов,</a:t>
            </a:r>
            <a:br>
              <a:rPr lang="ru-RU" sz="2400" dirty="0"/>
            </a:br>
            <a:r>
              <a:rPr lang="ru-RU" sz="2400" dirty="0"/>
              <a:t>развиваем чувственный опыт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E2FD11B-DC29-4D02-D15D-18831C5F85D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48" r="2471"/>
          <a:stretch/>
        </p:blipFill>
        <p:spPr>
          <a:xfrm>
            <a:off x="1020907" y="3165175"/>
            <a:ext cx="4966721" cy="32268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id="{5030A7A0-FB09-86E5-9960-866955C8642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979"/>
          <a:stretch/>
        </p:blipFill>
        <p:spPr>
          <a:xfrm>
            <a:off x="6458706" y="3176533"/>
            <a:ext cx="4966721" cy="322681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6839862-D9D7-E5D9-5C19-E6219169867F}"/>
              </a:ext>
            </a:extLst>
          </p:cNvPr>
          <p:cNvSpPr txBox="1"/>
          <p:nvPr/>
        </p:nvSpPr>
        <p:spPr>
          <a:xfrm>
            <a:off x="1247284" y="1541502"/>
            <a:ext cx="50917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Игра «Собери  по цвету»</a:t>
            </a:r>
          </a:p>
          <a:p>
            <a:r>
              <a:rPr lang="ru-RU" dirty="0"/>
              <a:t>Цель: развивать навыки </a:t>
            </a:r>
            <a:r>
              <a:rPr lang="ru-RU" dirty="0" err="1"/>
              <a:t>сериации</a:t>
            </a:r>
            <a:r>
              <a:rPr lang="ru-RU" dirty="0"/>
              <a:t> (упорядочивание) объектов по какому-либо признаку (цвет, форма, величина и др.)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845B2F-D1C5-5193-0AFE-1119B933A9E1}"/>
              </a:ext>
            </a:extLst>
          </p:cNvPr>
          <p:cNvSpPr txBox="1"/>
          <p:nvPr/>
        </p:nvSpPr>
        <p:spPr>
          <a:xfrm>
            <a:off x="6131745" y="1554542"/>
            <a:ext cx="57143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Игра «Моторные дорожки»</a:t>
            </a:r>
          </a:p>
          <a:p>
            <a:r>
              <a:rPr lang="ru-RU" dirty="0"/>
              <a:t>Цель: развивать зрительно – моторную координацию, мелкую и крупную моторику, способствовать развитию сенсорного и когнитивного опыта</a:t>
            </a:r>
          </a:p>
        </p:txBody>
      </p:sp>
    </p:spTree>
    <p:extLst>
      <p:ext uri="{BB962C8B-B14F-4D97-AF65-F5344CB8AC3E}">
        <p14:creationId xmlns:p14="http://schemas.microsoft.com/office/powerpoint/2010/main" val="41693473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7A77A1-817F-D756-491C-29D1AFCEC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/>
              <a:t>Развиваем связную речь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2EC949C-FA10-3D97-74B3-9CC1702677C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832" y="2909103"/>
            <a:ext cx="5063068" cy="299639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Объект 8">
            <a:extLst>
              <a:ext uri="{FF2B5EF4-FFF2-40B4-BE49-F238E27FC236}">
                <a16:creationId xmlns:a16="http://schemas.microsoft.com/office/drawing/2014/main" id="{11E9F26B-00E1-1096-7580-0C3598CD9F90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694" y="2909103"/>
            <a:ext cx="5326930" cy="299639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C5E64EF-1BF6-B139-EC93-20E8431A3A41}"/>
              </a:ext>
            </a:extLst>
          </p:cNvPr>
          <p:cNvSpPr txBox="1"/>
          <p:nvPr/>
        </p:nvSpPr>
        <p:spPr>
          <a:xfrm>
            <a:off x="1252728" y="1541501"/>
            <a:ext cx="103273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Игры «Составь предложение»</a:t>
            </a:r>
            <a:r>
              <a:rPr lang="ru-RU" b="1" dirty="0"/>
              <a:t> , «Угадай предмет по описанию»</a:t>
            </a:r>
          </a:p>
          <a:p>
            <a:pPr algn="ctr"/>
            <a:endParaRPr lang="ru-RU" b="1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algn="ctr"/>
            <a:r>
              <a:rPr lang="ru-RU" dirty="0"/>
              <a:t>Цель: учить составлять предложения, используя предметные картинки; закреплять навыки построения различных типов предложения</a:t>
            </a:r>
            <a:r>
              <a:rPr lang="en-US" dirty="0"/>
              <a:t>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9361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A76829-4369-5AC7-AA10-30A76C1A0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2728" y="205741"/>
            <a:ext cx="10172700" cy="1493517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Укрепляем здоровье детей через двигательную активность, развиваем физические качества, </a:t>
            </a:r>
            <a:br>
              <a:rPr lang="ru-RU" sz="2400" dirty="0"/>
            </a:br>
            <a:r>
              <a:rPr lang="ru-RU" sz="2400" dirty="0"/>
              <a:t>развиваем межполушарное взаимодействие</a:t>
            </a:r>
            <a:endParaRPr lang="ru-RU" sz="2400" b="1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B69CB93E-64D5-A28F-B0CB-E5400FA5120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499" y="3354861"/>
            <a:ext cx="4350433" cy="30475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3" name="Объект 12">
            <a:extLst>
              <a:ext uri="{FF2B5EF4-FFF2-40B4-BE49-F238E27FC236}">
                <a16:creationId xmlns:a16="http://schemas.microsoft.com/office/drawing/2014/main" id="{E0E25F94-EA31-0CC2-1FF6-CBF7CAD80646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378" y="1452917"/>
            <a:ext cx="4507735" cy="30475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61A164B-D1F5-4E77-1735-F36D2DAC97B3}"/>
              </a:ext>
            </a:extLst>
          </p:cNvPr>
          <p:cNvSpPr txBox="1"/>
          <p:nvPr/>
        </p:nvSpPr>
        <p:spPr>
          <a:xfrm>
            <a:off x="1031055" y="1772206"/>
            <a:ext cx="574242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Игра «Перекрестные движения»</a:t>
            </a:r>
          </a:p>
          <a:p>
            <a:pPr algn="just"/>
            <a:r>
              <a:rPr lang="ru-RU" dirty="0"/>
              <a:t>Цель: развивать произвольное и непроизвольное внимание, процессы  переключение, способствовать </a:t>
            </a:r>
            <a:r>
              <a:rPr lang="ru-RU" b="0" i="0" dirty="0">
                <a:solidFill>
                  <a:srgbClr val="333333"/>
                </a:solidFill>
                <a:effectLst/>
                <a:latin typeface="OpenSans"/>
              </a:rPr>
              <a:t>снижению утомляемости </a:t>
            </a:r>
          </a:p>
          <a:p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B4716B-BC58-B84D-5975-5F8FBEFBDA7C}"/>
              </a:ext>
            </a:extLst>
          </p:cNvPr>
          <p:cNvSpPr txBox="1"/>
          <p:nvPr/>
        </p:nvSpPr>
        <p:spPr>
          <a:xfrm>
            <a:off x="5835214" y="5202065"/>
            <a:ext cx="574242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Занимаясь с ребёнком </a:t>
            </a:r>
            <a:r>
              <a:rPr lang="ru-RU" b="1" dirty="0" err="1"/>
              <a:t>кинезиологическими</a:t>
            </a:r>
            <a:r>
              <a:rPr lang="ru-RU" b="1" dirty="0"/>
              <a:t> упражнениями, можно способствовать развитию его интеллекта за счёт улучшения связи между полушариями мозга.</a:t>
            </a:r>
          </a:p>
        </p:txBody>
      </p:sp>
    </p:spTree>
    <p:extLst>
      <p:ext uri="{BB962C8B-B14F-4D97-AF65-F5344CB8AC3E}">
        <p14:creationId xmlns:p14="http://schemas.microsoft.com/office/powerpoint/2010/main" val="3846708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0B758F-CC7E-73E3-1017-CDB0BF67C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2700" dirty="0"/>
              <a:t>Развиваем коллективное сотрудничество детей и взрослых, содействуем реализации  прав детей </a:t>
            </a:r>
            <a:br>
              <a:rPr lang="ru-RU" sz="2700" dirty="0"/>
            </a:br>
            <a:r>
              <a:rPr lang="ru-RU" sz="2700" dirty="0"/>
              <a:t>в охране и укреплении здоровья, безопасности жизни</a:t>
            </a:r>
            <a:br>
              <a:rPr lang="ru-RU" dirty="0"/>
            </a:br>
            <a:endParaRPr lang="ru-RU" dirty="0"/>
          </a:p>
        </p:txBody>
      </p: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5460238E-8D82-9491-6AF9-63B1F7A03B2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6" t="14527" r="9678" b="-1258"/>
          <a:stretch/>
        </p:blipFill>
        <p:spPr>
          <a:xfrm>
            <a:off x="1399309" y="2965892"/>
            <a:ext cx="4872381" cy="362321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Объект 3">
            <a:extLst>
              <a:ext uri="{FF2B5EF4-FFF2-40B4-BE49-F238E27FC236}">
                <a16:creationId xmlns:a16="http://schemas.microsoft.com/office/drawing/2014/main" id="{293BAC53-FC26-65A4-7361-6D955B739206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6" t="13420"/>
          <a:stretch/>
        </p:blipFill>
        <p:spPr>
          <a:xfrm>
            <a:off x="6761068" y="2965892"/>
            <a:ext cx="4664360" cy="362321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4B998A2-0572-643D-A439-18C440FC6A40}"/>
              </a:ext>
            </a:extLst>
          </p:cNvPr>
          <p:cNvSpPr txBox="1"/>
          <p:nvPr/>
        </p:nvSpPr>
        <p:spPr>
          <a:xfrm>
            <a:off x="1179897" y="1841178"/>
            <a:ext cx="50917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Игра «Запомни дорожные знаки»</a:t>
            </a:r>
          </a:p>
          <a:p>
            <a:r>
              <a:rPr lang="ru-RU" dirty="0"/>
              <a:t>Цель: закреплять названия дорожных знаков и развивать зрительную память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E30AAD-C4D9-D98A-A2AE-59D9DB01A2DE}"/>
              </a:ext>
            </a:extLst>
          </p:cNvPr>
          <p:cNvSpPr txBox="1"/>
          <p:nvPr/>
        </p:nvSpPr>
        <p:spPr>
          <a:xfrm>
            <a:off x="6547351" y="1874517"/>
            <a:ext cx="50917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Игра «Крестики-нолики»</a:t>
            </a:r>
          </a:p>
          <a:p>
            <a:r>
              <a:rPr lang="ru-RU" dirty="0"/>
              <a:t>Цель: развивать логическое мышление, умение планировать свои действия</a:t>
            </a:r>
          </a:p>
        </p:txBody>
      </p:sp>
    </p:spTree>
    <p:extLst>
      <p:ext uri="{BB962C8B-B14F-4D97-AF65-F5344CB8AC3E}">
        <p14:creationId xmlns:p14="http://schemas.microsoft.com/office/powerpoint/2010/main" val="37298320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259625-788B-4240-039E-4CBBF2D93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8822" y="-405744"/>
            <a:ext cx="10473178" cy="1069544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1"/>
                </a:solidFill>
              </a:rPr>
              <a:t>Достижения детей и наставнического дуэта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6F3AB75-1D64-03E7-945F-87401FEC0B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42346" y="1927721"/>
            <a:ext cx="5297566" cy="4269076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endParaRPr lang="ru-RU" sz="4300" dirty="0">
              <a:solidFill>
                <a:schemeClr val="tx1"/>
              </a:solidFill>
            </a:endParaRPr>
          </a:p>
          <a:p>
            <a:pPr indent="357188" algn="just">
              <a:lnSpc>
                <a:spcPct val="120000"/>
              </a:lnSpc>
            </a:pP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AE17F5-77B1-A5B3-C18E-B1E9839744EC}"/>
              </a:ext>
            </a:extLst>
          </p:cNvPr>
          <p:cNvSpPr txBox="1"/>
          <p:nvPr/>
        </p:nvSpPr>
        <p:spPr>
          <a:xfrm>
            <a:off x="2967476" y="1179206"/>
            <a:ext cx="4797267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8775" algn="just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По результатам комплексного психолого-медико-педагогического обследования наши дети  показали отличные результаты, многие детки пойдут в школы города с качественным портфелем знаний и, что особо радует, многие из них имеют позитивную мотивацию и хорошее здоровье.</a:t>
            </a:r>
          </a:p>
          <a:p>
            <a:pPr indent="358775" algn="just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Также вместе с Гульнарой Аликовной мы  участвовали в районном фестивале творчества «Невозможное возможно» и получили Диплом I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II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степени. </a:t>
            </a:r>
          </a:p>
          <a:p>
            <a:pPr indent="358775" algn="just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Я, как наставник, рада оказывать помощь начинающему психологу. Гульнара Аликовна, в свою очередь, старается  продолжать изучать новый практический опыт  через вебинары, чтобы совершенствовать свои профессиональные компетенции в  создании и адаптации  новых игровых приемов в своей деятельности. </a:t>
            </a:r>
          </a:p>
          <a:p>
            <a:pPr indent="358775" algn="just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Мы вместе стараемся поделиться своими новыми знаниями со всеми коллегами нашего детского  сада.</a:t>
            </a: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F8DA92-BAC9-3555-B66D-2E18949266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13" t="19090" r="26247" b="14001"/>
          <a:stretch/>
        </p:blipFill>
        <p:spPr>
          <a:xfrm>
            <a:off x="140286" y="2128289"/>
            <a:ext cx="2673470" cy="2754796"/>
          </a:xfrm>
          <a:prstGeom prst="ellipse">
            <a:avLst/>
          </a:prstGeom>
          <a:ln w="63500" cap="rnd">
            <a:solidFill>
              <a:schemeClr val="bg2">
                <a:lumMod val="50000"/>
                <a:lumOff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A6EFC5C-7CA8-50B8-8568-5E6441322AE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849" r="16844"/>
          <a:stretch/>
        </p:blipFill>
        <p:spPr>
          <a:xfrm>
            <a:off x="8614782" y="860300"/>
            <a:ext cx="3326409" cy="3043175"/>
          </a:xfrm>
          <a:prstGeom prst="ellipse">
            <a:avLst/>
          </a:prstGeom>
          <a:ln w="63500" cap="rnd">
            <a:solidFill>
              <a:schemeClr val="bg2">
                <a:lumMod val="50000"/>
                <a:lumOff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1704A11-CDF9-26E5-5DAB-C2C98BE7B5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613" y="3645809"/>
            <a:ext cx="3325090" cy="3044115"/>
          </a:xfrm>
          <a:prstGeom prst="ellipse">
            <a:avLst/>
          </a:prstGeom>
          <a:ln w="635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5071629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1D16CA2-93E6-6363-4CD2-B4EB8F50F709}"/>
              </a:ext>
            </a:extLst>
          </p:cNvPr>
          <p:cNvSpPr txBox="1"/>
          <p:nvPr/>
        </p:nvSpPr>
        <p:spPr>
          <a:xfrm>
            <a:off x="5181599" y="1905506"/>
            <a:ext cx="657287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Профессор, доктор медицинских наук </a:t>
            </a:r>
            <a:r>
              <a:rPr lang="ru-RU" sz="24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Ю.Ф.Змановский</a:t>
            </a:r>
            <a:r>
              <a:rPr lang="ru-RU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дал определение здорового ребенка: “Здоровый ребенок дошкольного возраста - это жизнерадостный, активный, любознательный, устойчивый к неблагоприятным внешне - средовым факторам, выносливый и сильный, с высоким уровнем физического и умственного развития”.</a:t>
            </a:r>
          </a:p>
        </p:txBody>
      </p:sp>
      <p:pic>
        <p:nvPicPr>
          <p:cNvPr id="1026" name="Picture 2" descr="Звезда по имени Змановский. К юбилею ученого » Сайт ...">
            <a:extLst>
              <a:ext uri="{FF2B5EF4-FFF2-40B4-BE49-F238E27FC236}">
                <a16:creationId xmlns:a16="http://schemas.microsoft.com/office/drawing/2014/main" id="{03B53330-DD46-6196-6F9B-E08A11AD2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501" y="1632411"/>
            <a:ext cx="3582823" cy="3593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15687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9B9464-CFF0-C85C-CF44-DD1205593C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7387" y="2762288"/>
            <a:ext cx="5902002" cy="997642"/>
          </a:xfrm>
        </p:spPr>
        <p:txBody>
          <a:bodyPr/>
          <a:lstStyle/>
          <a:p>
            <a:r>
              <a:rPr lang="ru-RU" sz="4000" dirty="0"/>
              <a:t>Благодарим</a:t>
            </a:r>
            <a:br>
              <a:rPr lang="ru-RU" sz="4000" dirty="0"/>
            </a:br>
            <a:r>
              <a:rPr lang="ru-RU" sz="4000" dirty="0"/>
              <a:t>за</a:t>
            </a:r>
            <a:br>
              <a:rPr lang="ru-RU" sz="4000" dirty="0"/>
            </a:br>
            <a:r>
              <a:rPr lang="ru-RU" sz="4000" dirty="0"/>
              <a:t>Ваше</a:t>
            </a:r>
            <a:br>
              <a:rPr lang="ru-RU" sz="4000" dirty="0"/>
            </a:br>
            <a:r>
              <a:rPr lang="ru-RU" sz="4000" dirty="0"/>
              <a:t>внимание!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CC97B6-178B-A8ED-9992-0C7A16438B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160" y="278730"/>
            <a:ext cx="3829955" cy="6742878"/>
          </a:xfrm>
          <a:prstGeom prst="rect">
            <a:avLst/>
          </a:prstGeom>
        </p:spPr>
      </p:pic>
      <p:pic>
        <p:nvPicPr>
          <p:cNvPr id="8" name="Picture 2" descr="Набор из 2 игр &quot;Супер-твистер&quot; и &quot;Крокодил&quot; купить за 388 рублей -  Podarki-Market">
            <a:extLst>
              <a:ext uri="{FF2B5EF4-FFF2-40B4-BE49-F238E27FC236}">
                <a16:creationId xmlns:a16="http://schemas.microsoft.com/office/drawing/2014/main" id="{5576BA34-8DD2-438F-2EA3-7CBFEDE2B2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23" r="34369" b="4101"/>
          <a:stretch/>
        </p:blipFill>
        <p:spPr bwMode="auto">
          <a:xfrm>
            <a:off x="8901896" y="278730"/>
            <a:ext cx="3082285" cy="4390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Развлекательная игра BalaToys Твистер купить в интернет-магазине Детский мир">
            <a:extLst>
              <a:ext uri="{FF2B5EF4-FFF2-40B4-BE49-F238E27FC236}">
                <a16:creationId xmlns:a16="http://schemas.microsoft.com/office/drawing/2014/main" id="{3E5AA472-AD2C-46A1-0940-ABB532386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2964">
            <a:off x="8706717" y="3781781"/>
            <a:ext cx="2704459" cy="270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8296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CA1B8E-47AA-641C-C5C3-BBA0942DC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568" y="-16871"/>
            <a:ext cx="6592824" cy="704089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Рады представиться!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32DF0C-AB4E-A473-8CB9-620840A55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" y="1456943"/>
            <a:ext cx="6677454" cy="5190745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Меня зовут Латыпова Оксана Витальевна. </a:t>
            </a:r>
          </a:p>
          <a:p>
            <a:r>
              <a:rPr lang="ru-RU" dirty="0"/>
              <a:t>Игра  в нашей жизни имеет большое значение, так как мы работаем с детьми </a:t>
            </a:r>
            <a:r>
              <a:rPr lang="ru-RU"/>
              <a:t>дошкольного возраста. </a:t>
            </a:r>
            <a:r>
              <a:rPr lang="ru-RU" dirty="0"/>
              <a:t>Она объединяет всех нас: и взрослых, и детей.</a:t>
            </a:r>
          </a:p>
          <a:p>
            <a:r>
              <a:rPr lang="ru-RU" dirty="0"/>
              <a:t>Мой педагогический стаж – 21 год. Могу себя сравнить с  вдумчивым покорителем профессиональных вершин и исследователем  своих творческих  способностей.  Я работала воспитателем группы компенсирующей направленности, дефектологом. Сейчас  работаю по профессии своей большой мечты я - учитель-логопед. </a:t>
            </a:r>
          </a:p>
          <a:p>
            <a:r>
              <a:rPr lang="ru-RU" dirty="0"/>
              <a:t>А также – наставник педагога-психолога Гульнары    Аликовны </a:t>
            </a:r>
            <a:r>
              <a:rPr lang="ru-RU" dirty="0" err="1"/>
              <a:t>Двойничковой</a:t>
            </a:r>
            <a:r>
              <a:rPr lang="ru-RU" dirty="0"/>
              <a:t>, стаж которой в данной должности 2 года.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Что нас связывает?</a:t>
            </a:r>
          </a:p>
          <a:p>
            <a:pPr marL="182563" indent="-182563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   В нашей работе есть линии пересечения, которые дали толчок  возникновению нашего совместного профессионального дуэта наставника и наставляемого: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это поддержка уникальности периода детства и развитие высших психических функций у дошкольников на наших занятиях. </a:t>
            </a:r>
          </a:p>
          <a:p>
            <a:pPr marL="182563" indent="-182563">
              <a:buNone/>
            </a:pP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5B0DB4-2461-BD3D-38B1-B4D1C4282F1F}"/>
              </a:ext>
            </a:extLst>
          </p:cNvPr>
          <p:cNvSpPr txBox="1"/>
          <p:nvPr/>
        </p:nvSpPr>
        <p:spPr>
          <a:xfrm>
            <a:off x="2889504" y="841248"/>
            <a:ext cx="1645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Наставник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ACD6DA8-2BFA-0428-5B28-0FB92BAACD6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3" t="1277"/>
          <a:stretch/>
        </p:blipFill>
        <p:spPr>
          <a:xfrm>
            <a:off x="7855730" y="3629890"/>
            <a:ext cx="3968149" cy="25608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7F271B5-EEE0-08C9-577C-ECA0A21CE2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177" y="528689"/>
            <a:ext cx="3997006" cy="25608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ЧТо наша жизньtle">
            <a:hlinkClick r:id="" action="ppaction://media"/>
            <a:extLst>
              <a:ext uri="{FF2B5EF4-FFF2-40B4-BE49-F238E27FC236}">
                <a16:creationId xmlns:a16="http://schemas.microsoft.com/office/drawing/2014/main" id="{4E736CAE-B27B-EFC9-5690-2BF8C8F422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4568" y="52288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276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350BA4-6EDC-E5AA-B598-ED84AA11E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908" y="131053"/>
            <a:ext cx="10178322" cy="519864"/>
          </a:xfrm>
        </p:spPr>
        <p:txBody>
          <a:bodyPr>
            <a:noAutofit/>
          </a:bodyPr>
          <a:lstStyle/>
          <a:p>
            <a:pPr algn="ctr"/>
            <a:r>
              <a:rPr lang="ru-RU" sz="2400" dirty="0"/>
              <a:t>Определение  цели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9C328E-5116-95A4-2450-1E3B01065C93}"/>
              </a:ext>
            </a:extLst>
          </p:cNvPr>
          <p:cNvSpPr txBox="1"/>
          <p:nvPr/>
        </p:nvSpPr>
        <p:spPr>
          <a:xfrm>
            <a:off x="6515303" y="650917"/>
            <a:ext cx="533532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4013" algn="just"/>
            <a:r>
              <a:rPr lang="ru-RU" sz="1600" dirty="0"/>
              <a:t>Вместе со своей коллегой Гульнарой Аликовной мы определили, какое направление  будет являться наиболее важным  на каждом этапе наставнической деятельности.</a:t>
            </a:r>
          </a:p>
          <a:p>
            <a:pPr indent="354013" algn="just"/>
            <a:r>
              <a:rPr lang="ru-RU" sz="1600" dirty="0"/>
              <a:t>Ключевой темой моего наставничества стал поиск оптимальных методов и приемов развития когнитивной сферы детей дошкольного возраста, а также использование подвижных напольных игр как одного из средства  развития познавательной </a:t>
            </a:r>
            <a:r>
              <a:rPr lang="ru-RU" sz="1600"/>
              <a:t>сферы в коррекционно-развивающей </a:t>
            </a:r>
            <a:r>
              <a:rPr lang="ru-RU" sz="1600" dirty="0"/>
              <a:t>деятельности педагога-психолога.</a:t>
            </a:r>
          </a:p>
          <a:p>
            <a:pPr indent="354013" algn="just"/>
            <a:r>
              <a:rPr lang="ru-RU" sz="1600" dirty="0"/>
              <a:t>Изучая влияние движения на развитие психических функций у детей доктор педагогических наук, профессор Архипова Е.Ф. в своей книге пишет: «В лаборатории высшей нервной деятельности ребёнка в электрофизиологическом исследовании, проведённом Т. П. </a:t>
            </a:r>
            <a:r>
              <a:rPr lang="ru-RU" sz="1600" dirty="0" err="1"/>
              <a:t>Хризман</a:t>
            </a:r>
            <a:r>
              <a:rPr lang="ru-RU" sz="1600" dirty="0"/>
              <a:t> и М. И. Звонарёвой, было обнаружено, что, когда ребёнок производит ритмические движения пальцами, у него резко усиливается согласованная деятельность лобных и височных отделов мозга».</a:t>
            </a:r>
          </a:p>
          <a:p>
            <a:pPr indent="354013" algn="just"/>
            <a:r>
              <a:rPr lang="ru-RU" sz="1600" dirty="0"/>
              <a:t>Понимая важность связи движения и умственного развития детей мною было принято решение посвятить блок «</a:t>
            </a:r>
            <a:r>
              <a:rPr lang="ru-RU" sz="1600" dirty="0" err="1"/>
              <a:t>Лайфхаки</a:t>
            </a:r>
            <a:r>
              <a:rPr lang="ru-RU" sz="1600" dirty="0"/>
              <a:t> от наставника» разработке вариантов напольных подвижных игр для развития познавательных процессов у детей.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A4549A-273E-1276-3FB5-916F04DDB5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514" y="4233525"/>
            <a:ext cx="3140691" cy="2413004"/>
          </a:xfrm>
          <a:prstGeom prst="rect">
            <a:avLst/>
          </a:prstGeom>
        </p:spPr>
      </p:pic>
      <p:pic>
        <p:nvPicPr>
          <p:cNvPr id="1030" name="Picture 6" descr="Прохождение маршрута">
            <a:extLst>
              <a:ext uri="{FF2B5EF4-FFF2-40B4-BE49-F238E27FC236}">
                <a16:creationId xmlns:a16="http://schemas.microsoft.com/office/drawing/2014/main" id="{9E59BF85-FBB0-1C80-B632-B0ABBCB296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81"/>
          <a:stretch/>
        </p:blipFill>
        <p:spPr bwMode="auto">
          <a:xfrm>
            <a:off x="2163641" y="1606598"/>
            <a:ext cx="2658347" cy="25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Блок-схема: память с последовательным доступом 7">
            <a:extLst>
              <a:ext uri="{FF2B5EF4-FFF2-40B4-BE49-F238E27FC236}">
                <a16:creationId xmlns:a16="http://schemas.microsoft.com/office/drawing/2014/main" id="{6A1AD087-219A-803B-FF13-83F6CB43302F}"/>
              </a:ext>
            </a:extLst>
          </p:cNvPr>
          <p:cNvSpPr/>
          <p:nvPr/>
        </p:nvSpPr>
        <p:spPr>
          <a:xfrm>
            <a:off x="795589" y="2866661"/>
            <a:ext cx="1356852" cy="359786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восприятие</a:t>
            </a:r>
          </a:p>
        </p:txBody>
      </p:sp>
      <p:sp>
        <p:nvSpPr>
          <p:cNvPr id="13" name="Блок-схема: память с последовательным доступом 12">
            <a:extLst>
              <a:ext uri="{FF2B5EF4-FFF2-40B4-BE49-F238E27FC236}">
                <a16:creationId xmlns:a16="http://schemas.microsoft.com/office/drawing/2014/main" id="{AAFE39AC-B923-A06E-5CB9-CAF289794A9D}"/>
              </a:ext>
            </a:extLst>
          </p:cNvPr>
          <p:cNvSpPr/>
          <p:nvPr/>
        </p:nvSpPr>
        <p:spPr>
          <a:xfrm rot="18469877">
            <a:off x="1414365" y="3699359"/>
            <a:ext cx="1356852" cy="359786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память</a:t>
            </a:r>
          </a:p>
        </p:txBody>
      </p:sp>
      <p:sp>
        <p:nvSpPr>
          <p:cNvPr id="16" name="Блок-схема: память с последовательным доступом 15">
            <a:extLst>
              <a:ext uri="{FF2B5EF4-FFF2-40B4-BE49-F238E27FC236}">
                <a16:creationId xmlns:a16="http://schemas.microsoft.com/office/drawing/2014/main" id="{3AF3F613-8D61-6818-859A-13C06912CD6B}"/>
              </a:ext>
            </a:extLst>
          </p:cNvPr>
          <p:cNvSpPr/>
          <p:nvPr/>
        </p:nvSpPr>
        <p:spPr>
          <a:xfrm rot="19553546">
            <a:off x="1160254" y="3367434"/>
            <a:ext cx="1201993" cy="359786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внимание</a:t>
            </a:r>
          </a:p>
        </p:txBody>
      </p:sp>
      <p:sp>
        <p:nvSpPr>
          <p:cNvPr id="17" name="Блок-схема: память с последовательным доступом 16">
            <a:extLst>
              <a:ext uri="{FF2B5EF4-FFF2-40B4-BE49-F238E27FC236}">
                <a16:creationId xmlns:a16="http://schemas.microsoft.com/office/drawing/2014/main" id="{34AC1F8A-B228-0B76-2791-47A4F5FEAE1A}"/>
              </a:ext>
            </a:extLst>
          </p:cNvPr>
          <p:cNvSpPr/>
          <p:nvPr/>
        </p:nvSpPr>
        <p:spPr>
          <a:xfrm rot="691214">
            <a:off x="719000" y="2471162"/>
            <a:ext cx="1525114" cy="351764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воображение</a:t>
            </a:r>
          </a:p>
        </p:txBody>
      </p:sp>
      <p:sp>
        <p:nvSpPr>
          <p:cNvPr id="30" name="Блок-схема: память с последовательным доступом 29">
            <a:extLst>
              <a:ext uri="{FF2B5EF4-FFF2-40B4-BE49-F238E27FC236}">
                <a16:creationId xmlns:a16="http://schemas.microsoft.com/office/drawing/2014/main" id="{834FC994-8AA7-DC4D-94D1-22D37EB9A11E}"/>
              </a:ext>
            </a:extLst>
          </p:cNvPr>
          <p:cNvSpPr/>
          <p:nvPr/>
        </p:nvSpPr>
        <p:spPr>
          <a:xfrm rot="2157067">
            <a:off x="1327405" y="2105416"/>
            <a:ext cx="1108628" cy="331728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речь</a:t>
            </a:r>
          </a:p>
        </p:txBody>
      </p:sp>
      <p:sp>
        <p:nvSpPr>
          <p:cNvPr id="32" name="Блок-схема: память с последовательным доступом 31">
            <a:extLst>
              <a:ext uri="{FF2B5EF4-FFF2-40B4-BE49-F238E27FC236}">
                <a16:creationId xmlns:a16="http://schemas.microsoft.com/office/drawing/2014/main" id="{BC360DBB-8393-6E8D-A418-E0C6909BEB12}"/>
              </a:ext>
            </a:extLst>
          </p:cNvPr>
          <p:cNvSpPr/>
          <p:nvPr/>
        </p:nvSpPr>
        <p:spPr>
          <a:xfrm rot="2639089">
            <a:off x="1608456" y="1812741"/>
            <a:ext cx="1278960" cy="351764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мышление</a:t>
            </a:r>
          </a:p>
        </p:txBody>
      </p:sp>
      <p:sp>
        <p:nvSpPr>
          <p:cNvPr id="35" name="Блок-схема: память с последовательным доступом 34">
            <a:extLst>
              <a:ext uri="{FF2B5EF4-FFF2-40B4-BE49-F238E27FC236}">
                <a16:creationId xmlns:a16="http://schemas.microsoft.com/office/drawing/2014/main" id="{D2F46A28-5EDA-996D-98B6-A74227C6DD69}"/>
              </a:ext>
            </a:extLst>
          </p:cNvPr>
          <p:cNvSpPr/>
          <p:nvPr/>
        </p:nvSpPr>
        <p:spPr>
          <a:xfrm rot="2116071">
            <a:off x="1848916" y="1369019"/>
            <a:ext cx="1278960" cy="351764"/>
          </a:xfrm>
          <a:prstGeom prst="flowChartMagneticTap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Основные движения</a:t>
            </a:r>
          </a:p>
        </p:txBody>
      </p:sp>
      <p:sp>
        <p:nvSpPr>
          <p:cNvPr id="36" name="Блок-схема: память с последовательным доступом 35">
            <a:extLst>
              <a:ext uri="{FF2B5EF4-FFF2-40B4-BE49-F238E27FC236}">
                <a16:creationId xmlns:a16="http://schemas.microsoft.com/office/drawing/2014/main" id="{1D08C0B3-7B20-F16C-8266-EEAEC161ED3B}"/>
              </a:ext>
            </a:extLst>
          </p:cNvPr>
          <p:cNvSpPr/>
          <p:nvPr/>
        </p:nvSpPr>
        <p:spPr>
          <a:xfrm rot="5400000" flipV="1">
            <a:off x="2758836" y="893584"/>
            <a:ext cx="1259242" cy="426806"/>
          </a:xfrm>
          <a:prstGeom prst="flowChartMagneticTap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ОРУ</a:t>
            </a:r>
          </a:p>
        </p:txBody>
      </p:sp>
      <p:sp>
        <p:nvSpPr>
          <p:cNvPr id="37" name="Блок-схема: память с последовательным доступом 36">
            <a:extLst>
              <a:ext uri="{FF2B5EF4-FFF2-40B4-BE49-F238E27FC236}">
                <a16:creationId xmlns:a16="http://schemas.microsoft.com/office/drawing/2014/main" id="{86D585D6-D03C-44BC-52DB-8964DE2D6A32}"/>
              </a:ext>
            </a:extLst>
          </p:cNvPr>
          <p:cNvSpPr/>
          <p:nvPr/>
        </p:nvSpPr>
        <p:spPr>
          <a:xfrm rot="3528768">
            <a:off x="2138916" y="921281"/>
            <a:ext cx="1433323" cy="497918"/>
          </a:xfrm>
          <a:prstGeom prst="flowChartMagneticTap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Подвижные игры</a:t>
            </a:r>
          </a:p>
        </p:txBody>
      </p:sp>
      <p:sp>
        <p:nvSpPr>
          <p:cNvPr id="38" name="Блок-схема: память с последовательным доступом 37">
            <a:extLst>
              <a:ext uri="{FF2B5EF4-FFF2-40B4-BE49-F238E27FC236}">
                <a16:creationId xmlns:a16="http://schemas.microsoft.com/office/drawing/2014/main" id="{C5D6DBFA-0B9C-5EDE-9DB7-0D6903AFE35D}"/>
              </a:ext>
            </a:extLst>
          </p:cNvPr>
          <p:cNvSpPr/>
          <p:nvPr/>
        </p:nvSpPr>
        <p:spPr>
          <a:xfrm rot="7436622" flipV="1">
            <a:off x="3263183" y="895503"/>
            <a:ext cx="1427404" cy="565206"/>
          </a:xfrm>
          <a:prstGeom prst="flowChartMagneticTap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Развитие мелкой моторики</a:t>
            </a:r>
          </a:p>
        </p:txBody>
      </p:sp>
      <p:sp>
        <p:nvSpPr>
          <p:cNvPr id="39" name="Блок-схема: память с последовательным доступом 38">
            <a:extLst>
              <a:ext uri="{FF2B5EF4-FFF2-40B4-BE49-F238E27FC236}">
                <a16:creationId xmlns:a16="http://schemas.microsoft.com/office/drawing/2014/main" id="{C919D080-26BD-241D-F5C3-C64C1A072A8D}"/>
              </a:ext>
            </a:extLst>
          </p:cNvPr>
          <p:cNvSpPr/>
          <p:nvPr/>
        </p:nvSpPr>
        <p:spPr>
          <a:xfrm rot="2157067">
            <a:off x="1327404" y="2075353"/>
            <a:ext cx="1108628" cy="331728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речь</a:t>
            </a:r>
          </a:p>
        </p:txBody>
      </p:sp>
      <p:sp>
        <p:nvSpPr>
          <p:cNvPr id="40" name="Блок-схема: память с последовательным доступом 39">
            <a:extLst>
              <a:ext uri="{FF2B5EF4-FFF2-40B4-BE49-F238E27FC236}">
                <a16:creationId xmlns:a16="http://schemas.microsoft.com/office/drawing/2014/main" id="{73C46983-4033-6DA8-2D6B-615DE531A198}"/>
              </a:ext>
            </a:extLst>
          </p:cNvPr>
          <p:cNvSpPr/>
          <p:nvPr/>
        </p:nvSpPr>
        <p:spPr>
          <a:xfrm rot="13723928" flipV="1">
            <a:off x="4146343" y="3390142"/>
            <a:ext cx="1916226" cy="549254"/>
          </a:xfrm>
          <a:prstGeom prst="flowChartMagneticTape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Подготовка  к обучению грамоте</a:t>
            </a:r>
          </a:p>
        </p:txBody>
      </p:sp>
      <p:sp>
        <p:nvSpPr>
          <p:cNvPr id="41" name="Блок-схема: память с последовательным доступом 40">
            <a:extLst>
              <a:ext uri="{FF2B5EF4-FFF2-40B4-BE49-F238E27FC236}">
                <a16:creationId xmlns:a16="http://schemas.microsoft.com/office/drawing/2014/main" id="{13F7427A-D1E6-CBF3-1CB6-332F081E5AFE}"/>
              </a:ext>
            </a:extLst>
          </p:cNvPr>
          <p:cNvSpPr/>
          <p:nvPr/>
        </p:nvSpPr>
        <p:spPr>
          <a:xfrm rot="10063183" flipV="1">
            <a:off x="4628821" y="2057401"/>
            <a:ext cx="1368344" cy="390458"/>
          </a:xfrm>
          <a:prstGeom prst="flowChartMagneticTape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Словарная работа</a:t>
            </a:r>
          </a:p>
        </p:txBody>
      </p:sp>
      <p:sp>
        <p:nvSpPr>
          <p:cNvPr id="42" name="Блок-схема: память с последовательным доступом 41">
            <a:extLst>
              <a:ext uri="{FF2B5EF4-FFF2-40B4-BE49-F238E27FC236}">
                <a16:creationId xmlns:a16="http://schemas.microsoft.com/office/drawing/2014/main" id="{E6A749AE-C78A-95C7-1372-FE9518FBEBE9}"/>
              </a:ext>
            </a:extLst>
          </p:cNvPr>
          <p:cNvSpPr/>
          <p:nvPr/>
        </p:nvSpPr>
        <p:spPr>
          <a:xfrm rot="8668736" flipV="1">
            <a:off x="4326061" y="1531446"/>
            <a:ext cx="1660141" cy="445460"/>
          </a:xfrm>
          <a:prstGeom prst="flowChartMagneticTape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Звуковая  культура  речи</a:t>
            </a:r>
          </a:p>
        </p:txBody>
      </p:sp>
      <p:sp>
        <p:nvSpPr>
          <p:cNvPr id="43" name="Блок-схема: память с последовательным доступом 42">
            <a:extLst>
              <a:ext uri="{FF2B5EF4-FFF2-40B4-BE49-F238E27FC236}">
                <a16:creationId xmlns:a16="http://schemas.microsoft.com/office/drawing/2014/main" id="{0D394AC6-BDDD-8C0B-EF55-220AE7C94B95}"/>
              </a:ext>
            </a:extLst>
          </p:cNvPr>
          <p:cNvSpPr/>
          <p:nvPr/>
        </p:nvSpPr>
        <p:spPr>
          <a:xfrm rot="10800000" flipV="1">
            <a:off x="4719007" y="2430903"/>
            <a:ext cx="1824774" cy="468865"/>
          </a:xfrm>
          <a:prstGeom prst="flowChartMagneticTape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Грамматический строй речи</a:t>
            </a:r>
          </a:p>
        </p:txBody>
      </p:sp>
      <p:sp>
        <p:nvSpPr>
          <p:cNvPr id="44" name="Блок-схема: память с последовательным доступом 43">
            <a:extLst>
              <a:ext uri="{FF2B5EF4-FFF2-40B4-BE49-F238E27FC236}">
                <a16:creationId xmlns:a16="http://schemas.microsoft.com/office/drawing/2014/main" id="{7AF95B9D-4F21-E217-691A-36B5F601C326}"/>
              </a:ext>
            </a:extLst>
          </p:cNvPr>
          <p:cNvSpPr/>
          <p:nvPr/>
        </p:nvSpPr>
        <p:spPr>
          <a:xfrm rot="12351863" flipV="1">
            <a:off x="4600009" y="2904106"/>
            <a:ext cx="1368344" cy="411669"/>
          </a:xfrm>
          <a:prstGeom prst="flowChartMagneticTape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Связная речь</a:t>
            </a:r>
          </a:p>
        </p:txBody>
      </p:sp>
      <p:sp>
        <p:nvSpPr>
          <p:cNvPr id="45" name="Блок-схема: память с последовательным доступом 44">
            <a:extLst>
              <a:ext uri="{FF2B5EF4-FFF2-40B4-BE49-F238E27FC236}">
                <a16:creationId xmlns:a16="http://schemas.microsoft.com/office/drawing/2014/main" id="{5BB4EE03-C417-AB91-98A3-8963B0862AF6}"/>
              </a:ext>
            </a:extLst>
          </p:cNvPr>
          <p:cNvSpPr/>
          <p:nvPr/>
        </p:nvSpPr>
        <p:spPr>
          <a:xfrm rot="8830885" flipV="1">
            <a:off x="3598854" y="1328858"/>
            <a:ext cx="1718768" cy="565206"/>
          </a:xfrm>
          <a:prstGeom prst="flowChartMagneticTap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Физкультурные минутки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41D9F6-6769-5114-9831-F5982F9B0364}"/>
              </a:ext>
            </a:extLst>
          </p:cNvPr>
          <p:cNvSpPr txBox="1"/>
          <p:nvPr/>
        </p:nvSpPr>
        <p:spPr>
          <a:xfrm>
            <a:off x="3043716" y="63185"/>
            <a:ext cx="1906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Кластер</a:t>
            </a:r>
          </a:p>
        </p:txBody>
      </p:sp>
    </p:spTree>
    <p:extLst>
      <p:ext uri="{BB962C8B-B14F-4D97-AF65-F5344CB8AC3E}">
        <p14:creationId xmlns:p14="http://schemas.microsoft.com/office/powerpoint/2010/main" val="1164380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A085F7-38B0-3C4A-2474-318FCB64E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8432" y="626746"/>
            <a:ext cx="3986784" cy="1196671"/>
          </a:xfrm>
        </p:spPr>
        <p:txBody>
          <a:bodyPr>
            <a:noAutofit/>
          </a:bodyPr>
          <a:lstStyle/>
          <a:p>
            <a:pPr algn="ctr"/>
            <a:r>
              <a:rPr lang="ru-RU" sz="2000" dirty="0"/>
              <a:t>Какая у Вас ассоциация </a:t>
            </a:r>
            <a:br>
              <a:rPr lang="ru-RU" sz="2000" dirty="0"/>
            </a:br>
            <a:r>
              <a:rPr lang="ru-RU" sz="2000" dirty="0"/>
              <a:t>с данным изображением?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E1A8BD-0337-C0D9-5664-A55D148D9B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516" y="1823417"/>
            <a:ext cx="6158418" cy="3592784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За основу в создании напольных подвижных игр я решила взять игру «Твистер», создателем которой является Чарльз Фоули. </a:t>
            </a:r>
          </a:p>
          <a:p>
            <a:r>
              <a:rPr lang="ru-RU" dirty="0"/>
              <a:t>Используя метод </a:t>
            </a:r>
            <a:r>
              <a:rPr lang="ru-RU"/>
              <a:t>«Мозговой штурм», </a:t>
            </a:r>
            <a:r>
              <a:rPr lang="ru-RU" dirty="0"/>
              <a:t>я модифицировала  правила данной игры и подготовила несколько новых вариантов ее проведения, а также познакомила с ними свою коллегу Гульнару Аликовну, чтобы она попробовала их внедрить в психолого-педагогический процесс.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F5478BC-9294-1395-5191-72220E89E9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1141" y="5760720"/>
            <a:ext cx="3127248" cy="62941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accent1"/>
                </a:solidFill>
              </a:rPr>
              <a:t>ТВИСТЕР</a:t>
            </a:r>
          </a:p>
        </p:txBody>
      </p:sp>
      <p:pic>
        <p:nvPicPr>
          <p:cNvPr id="5" name="Picture 2" descr="Набор из 2 игр &quot;Супер-твистер&quot; и &quot;Крокодил&quot; купить за 388 рублей -  Podarki-Market">
            <a:extLst>
              <a:ext uri="{FF2B5EF4-FFF2-40B4-BE49-F238E27FC236}">
                <a16:creationId xmlns:a16="http://schemas.microsoft.com/office/drawing/2014/main" id="{822CC7E9-E2B9-BB1E-FFC9-B3170EF982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23" r="34369" b="4101"/>
          <a:stretch/>
        </p:blipFill>
        <p:spPr bwMode="auto">
          <a:xfrm>
            <a:off x="8681141" y="1741336"/>
            <a:ext cx="2853656" cy="3859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16692CF-61EB-AB80-97F7-4ED8EDF72DB5}"/>
              </a:ext>
            </a:extLst>
          </p:cNvPr>
          <p:cNvSpPr txBox="1"/>
          <p:nvPr/>
        </p:nvSpPr>
        <p:spPr>
          <a:xfrm>
            <a:off x="685800" y="301752"/>
            <a:ext cx="64743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Наш выбор! </a:t>
            </a:r>
          </a:p>
        </p:txBody>
      </p:sp>
    </p:spTree>
    <p:extLst>
      <p:ext uri="{BB962C8B-B14F-4D97-AF65-F5344CB8AC3E}">
        <p14:creationId xmlns:p14="http://schemas.microsoft.com/office/powerpoint/2010/main" val="3577921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4" grpI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7C8732-964C-CAC1-FBB8-656BADCA7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Почему «Твистер»?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3983F0-1E3E-18F2-F0AF-9AFE82EE2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950" y="1216153"/>
            <a:ext cx="10178322" cy="5001767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В выборе данной игры я руководствовалась её большими возможностями в решении многих задач, которые стоят перед моей наставляемой, а также её соответствием ключевым принципам дошкольного  образования по ФГОС. Вспомним некоторые из них:</a:t>
            </a:r>
          </a:p>
          <a:p>
            <a:r>
              <a:rPr lang="ru-RU" dirty="0"/>
              <a:t>Образовательный процесс должен опираться на индивидуальные особенности развития каждого воспитанника. Это стимулирует активность дошкольника в выборе содержания обучающей деятельности, что позволяет ему стать субъектом образовательных отношений. </a:t>
            </a:r>
          </a:p>
          <a:p>
            <a:r>
              <a:rPr lang="ru-RU" dirty="0"/>
              <a:t>Необходимо формировать у дошкольников познавательные интересы и действия в различных видах деятельности.</a:t>
            </a:r>
          </a:p>
          <a:p>
            <a:pPr marL="0" indent="0">
              <a:buNone/>
            </a:pPr>
            <a:r>
              <a:rPr lang="ru-RU" dirty="0"/>
              <a:t>Также применение игрового поля </a:t>
            </a:r>
            <a:r>
              <a:rPr lang="ru-RU" b="1" dirty="0"/>
              <a:t>позволяет решать задачи ФГОС дошкольного образования, предусмотренные данным стандартом. </a:t>
            </a:r>
            <a:r>
              <a:rPr lang="ru-RU" dirty="0"/>
              <a:t>Первостепенной из них можно считать:</a:t>
            </a:r>
          </a:p>
          <a:p>
            <a:r>
              <a:rPr lang="ru-RU" dirty="0"/>
              <a:t>Сохранение и укрепление здоровья дошкольников – как физического, так и психического, обеспечение благополучия эмоциональной сферы.</a:t>
            </a:r>
          </a:p>
          <a:p>
            <a:r>
              <a:rPr lang="ru-RU" dirty="0"/>
              <a:t>Я, как учитель-логопед, так и  моя коллега Гульнара Аликовна во время проведения напольных подвижных игр с использованием игры «Твистер» сделали вывод, что данные игры имеют много преимуществ и совсем не  имеют недостатков.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7035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EEFDE1-7DF0-3FAF-D304-CABBF703E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3954" y="354164"/>
            <a:ext cx="4379976" cy="1196671"/>
          </a:xfrm>
        </p:spPr>
        <p:txBody>
          <a:bodyPr>
            <a:noAutofit/>
          </a:bodyPr>
          <a:lstStyle/>
          <a:p>
            <a:pPr algn="ctr"/>
            <a:r>
              <a:rPr lang="ru-RU" sz="2000" dirty="0"/>
              <a:t>Каковы преимущества напольной подвижной игры «Твистер»?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F79F6B-8B1D-DC9C-684F-8E1E75EB7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920376"/>
            <a:ext cx="6158418" cy="5270111"/>
          </a:xfrm>
        </p:spPr>
        <p:txBody>
          <a:bodyPr>
            <a:normAutofit fontScale="55000" lnSpcReduction="20000"/>
          </a:bodyPr>
          <a:lstStyle/>
          <a:p>
            <a:pPr marL="265113" indent="0">
              <a:buNone/>
            </a:pPr>
            <a:r>
              <a:rPr lang="ru-RU" b="1" dirty="0"/>
              <a:t>Согласно Федеральной образовательной программе дошкольного образования </a:t>
            </a:r>
          </a:p>
          <a:p>
            <a:r>
              <a:rPr lang="ru-RU" dirty="0"/>
              <a:t>Ребенок – участник образовательных отношений, который полноценно проживает все этапы детства.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Напольную подвижную игру «Твистер» можно считать полифункциональной, так как она:</a:t>
            </a:r>
          </a:p>
          <a:p>
            <a:pPr algn="just"/>
            <a:r>
              <a:rPr lang="ru-RU" dirty="0"/>
              <a:t>мобильная, трансформируемая -  ее легко использовать в различных помещениях, разворачивать действие игры  в любой момент коррекционно-образовательной деятельности педагога;</a:t>
            </a:r>
          </a:p>
          <a:p>
            <a:r>
              <a:rPr lang="ru-RU" dirty="0"/>
              <a:t>вариативная</a:t>
            </a:r>
          </a:p>
          <a:p>
            <a:r>
              <a:rPr lang="ru-RU" dirty="0"/>
              <a:t>доступная</a:t>
            </a:r>
          </a:p>
          <a:p>
            <a:r>
              <a:rPr lang="ru-RU" dirty="0"/>
              <a:t>безопасная </a:t>
            </a:r>
          </a:p>
          <a:p>
            <a:pPr marL="0" indent="357188" algn="just">
              <a:buNone/>
            </a:pPr>
            <a:r>
              <a:rPr lang="ru-RU" b="1" dirty="0">
                <a:solidFill>
                  <a:schemeClr val="accent1"/>
                </a:solidFill>
              </a:rPr>
              <a:t>Все эти перечисленные преимущества позволяют считать ее соответствующей требованиям к предметно-развивающей среде в ДОУ.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1AAC783-5E24-B3C8-01FF-9B78E9DBE1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08" b="-333"/>
          <a:stretch/>
        </p:blipFill>
        <p:spPr>
          <a:xfrm>
            <a:off x="7835157" y="2314066"/>
            <a:ext cx="3995587" cy="27705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20251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A76009C2-EBDC-4C20-5041-8815586E4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4419" y="8445"/>
            <a:ext cx="3494453" cy="566928"/>
          </a:xfrm>
        </p:spPr>
        <p:txBody>
          <a:bodyPr>
            <a:noAutofit/>
          </a:bodyPr>
          <a:lstStyle/>
          <a:p>
            <a:pPr algn="ctr"/>
            <a:r>
              <a:rPr lang="ru-RU" sz="2400" dirty="0"/>
              <a:t>Описание игры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916D57D-EAFC-0904-38C8-1F164C0E7F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855889" y="648525"/>
            <a:ext cx="4041648" cy="5815584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/>
              <a:t>Напольная подвижная игра «Твистер» - это игровое поле с 4 рядами, на каждом из которых расположены круги одного цвета красного, синего, желтого или зеленого, а также рулетка в виде циферблата, где вместо цифр - кружки 4-х цветов, рядом с которыми изображена одна из четырёх конечностей  человека. </a:t>
            </a:r>
          </a:p>
          <a:p>
            <a:r>
              <a:rPr lang="ru-RU" b="1" dirty="0"/>
              <a:t>Для разработанных вариантов игры  я предлагаю подготовить предметные картинки. Предметные картинки подбираются таким образом, чтобы можно было решить разнообразные задачи в играх «Четвертый лишний», «Пройди по маршруту», «Подбери по цвету», «Реши задачку»  и др. Также данные картинки можно использовать , объединяя по какой-либо тематике, событию в ДОУ, либо в любом порядке для реализации других задач.</a:t>
            </a:r>
          </a:p>
          <a:p>
            <a:r>
              <a:rPr lang="ru-RU" b="1" dirty="0"/>
              <a:t>Для моторных дорожек можно использовать карточки с заданиями, которые необходимо положить в корзинки с тактильными наполнителями, предметы для зрительно-моторной координации (веревки, мячики, кегли, мишени), массажные коврики для стоп.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EC860D1-15B2-D712-9000-B3ACD8B413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8" t="6066" r="9131" b="6066"/>
          <a:stretch/>
        </p:blipFill>
        <p:spPr>
          <a:xfrm>
            <a:off x="2510423" y="165291"/>
            <a:ext cx="4729316" cy="6527418"/>
          </a:xfrm>
          <a:prstGeom prst="rect">
            <a:avLst/>
          </a:prstGeom>
          <a:ln>
            <a:noFill/>
          </a:ln>
          <a:effectLst>
            <a:softEdge rad="2032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FCE0CE-A848-7EE6-CABA-E85FB2B88C2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3378" b="3378"/>
          <a:stretch>
            <a:fillRect/>
          </a:stretch>
        </p:blipFill>
        <p:spPr>
          <a:xfrm rot="20867359">
            <a:off x="58764" y="-73071"/>
            <a:ext cx="3065838" cy="28584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21405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F4E5B4-BB39-D439-D950-2448719A9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dirty="0"/>
              <a:t>реализация задач</a:t>
            </a:r>
            <a:br>
              <a:rPr lang="ru-RU" sz="2700" dirty="0"/>
            </a:br>
            <a:r>
              <a:rPr lang="ru-RU" sz="2700" dirty="0"/>
              <a:t>воспитания, обучения, социализации детей</a:t>
            </a:r>
            <a:br>
              <a:rPr lang="ru-RU" sz="2700" dirty="0"/>
            </a:br>
            <a:r>
              <a:rPr lang="ru-RU" sz="2700" dirty="0"/>
              <a:t>через организацию напольных подвижных игр</a:t>
            </a:r>
            <a:br>
              <a:rPr lang="ru-RU" sz="2700" dirty="0"/>
            </a:br>
            <a:r>
              <a:rPr lang="ru-RU" sz="2700" dirty="0"/>
              <a:t>в работе педагога-психолога </a:t>
            </a:r>
            <a:br>
              <a:rPr lang="ru-RU" sz="2700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0A8507-F59F-CA2C-65A4-B17A9C0AF7E5}"/>
              </a:ext>
            </a:extLst>
          </p:cNvPr>
          <p:cNvSpPr txBox="1"/>
          <p:nvPr/>
        </p:nvSpPr>
        <p:spPr>
          <a:xfrm>
            <a:off x="1371600" y="2478024"/>
            <a:ext cx="100584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Мои </a:t>
            </a:r>
            <a:r>
              <a:rPr lang="ru-RU" b="1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лайфхаки</a:t>
            </a:r>
            <a:r>
              <a:rPr lang="ru-RU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, находки, представленные начинающему специалисту -  это варианты игры, которые позволяют в процессе  психолого-педагогического сопровождения детей решать следующие задачи:</a:t>
            </a:r>
          </a:p>
          <a:p>
            <a:endParaRPr lang="ru-RU" b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pPr marL="265113" indent="-265113" algn="l">
              <a:buFont typeface="Arial" panose="020B0604020202020204" pitchFamily="34" charset="0"/>
              <a:buChar char="•"/>
            </a:pPr>
            <a:r>
              <a:rPr lang="ru-RU" dirty="0">
                <a:latin typeface="Corbel" panose="020B0503020204020204" pitchFamily="34" charset="0"/>
              </a:rPr>
              <a:t>Развивать логическое мышление, внимание, память, </a:t>
            </a:r>
            <a:r>
              <a:rPr lang="ru-RU" b="0" i="0" dirty="0">
                <a:solidFill>
                  <a:srgbClr val="000000"/>
                </a:solidFill>
                <a:effectLst/>
                <a:latin typeface="Corbel" panose="020B0503020204020204" pitchFamily="34" charset="0"/>
              </a:rPr>
              <a:t>учат классифицировать предметы по существенному признаку, находить лишнее, рассуждать и делать выводы; </a:t>
            </a:r>
          </a:p>
          <a:p>
            <a:pPr marL="265113" indent="-265113"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Corbel" panose="020B0503020204020204" pitchFamily="34" charset="0"/>
              </a:rPr>
              <a:t>Развивать </a:t>
            </a:r>
            <a:r>
              <a:rPr lang="ru-RU" dirty="0">
                <a:latin typeface="Corbel" panose="020B0503020204020204" pitchFamily="34" charset="0"/>
              </a:rPr>
              <a:t>умение ориентироваться в пространстве;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orbel" panose="020B0503020204020204" pitchFamily="34" charset="0"/>
              </a:rPr>
              <a:t>Расширять знания детей о свойствах предметов, учить называть цвета, форму предметов;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orbel" panose="020B0503020204020204" pitchFamily="34" charset="0"/>
              </a:rPr>
              <a:t>Развивать связную речь;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Укреплять здоровье детей через двигательную активность и развивать</a:t>
            </a:r>
            <a:r>
              <a:rPr lang="ru-RU" dirty="0">
                <a:latin typeface="Corbel" panose="020B0503020204020204" pitchFamily="34" charset="0"/>
              </a:rPr>
              <a:t> физические качества: выносливость, меткость, гибкость и др., развивать межполушарное взаимодействие.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orbel" panose="020B0503020204020204" pitchFamily="34" charset="0"/>
              </a:rPr>
              <a:t>Развивать коллективное сотрудничество детей и взрослых, позволяют детям реализовать свою потребность в общении или в уединении.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6061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F771B4-774E-339E-4FCC-C20448385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Развиваем логическое мышление, внимание, память, </a:t>
            </a:r>
            <a:br>
              <a:rPr lang="ru-RU" sz="2700" dirty="0">
                <a:solidFill>
                  <a:schemeClr val="tx2">
                    <a:lumMod val="90000"/>
                    <a:lumOff val="10000"/>
                  </a:schemeClr>
                </a:solidFill>
              </a:rPr>
            </a:br>
            <a:r>
              <a:rPr lang="ru-RU" sz="27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рассуждаем и делаем выводы </a:t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C6835BD-F389-5209-F0D6-7FEA7E54176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0"/>
          <a:stretch/>
        </p:blipFill>
        <p:spPr>
          <a:xfrm>
            <a:off x="1069347" y="3057525"/>
            <a:ext cx="5008420" cy="321858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1C4E0A58-6EE3-729C-8C19-9A2716B6802B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5" t="-656" r="-2054" b="656"/>
          <a:stretch/>
        </p:blipFill>
        <p:spPr>
          <a:xfrm>
            <a:off x="6495556" y="3057525"/>
            <a:ext cx="5116949" cy="321858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A4CD3AD-7C9C-5F1E-5FCB-212D81C4A83A}"/>
              </a:ext>
            </a:extLst>
          </p:cNvPr>
          <p:cNvSpPr txBox="1"/>
          <p:nvPr/>
        </p:nvSpPr>
        <p:spPr>
          <a:xfrm>
            <a:off x="1237433" y="1602300"/>
            <a:ext cx="48403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Игра «Четвертый лишний» </a:t>
            </a:r>
          </a:p>
          <a:p>
            <a:r>
              <a:rPr lang="ru-RU" dirty="0"/>
              <a:t>Цель игры: учить классифицировать предметы по существенному признаку, находить лишнее, строить логическое высказывание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4B0D5A-67B5-2C5E-7FE3-436631D397D9}"/>
              </a:ext>
            </a:extLst>
          </p:cNvPr>
          <p:cNvSpPr txBox="1"/>
          <p:nvPr/>
        </p:nvSpPr>
        <p:spPr>
          <a:xfrm>
            <a:off x="6633864" y="1602300"/>
            <a:ext cx="48403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Игра «Логические задачки» </a:t>
            </a:r>
          </a:p>
          <a:p>
            <a:r>
              <a:rPr lang="ru-RU" dirty="0"/>
              <a:t>Цель игры:</a:t>
            </a:r>
          </a:p>
          <a:p>
            <a:r>
              <a:rPr lang="ru-RU" dirty="0"/>
              <a:t> учить детей умению рассуждать, делать умозаключения</a:t>
            </a:r>
          </a:p>
        </p:txBody>
      </p:sp>
    </p:spTree>
    <p:extLst>
      <p:ext uri="{BB962C8B-B14F-4D97-AF65-F5344CB8AC3E}">
        <p14:creationId xmlns:p14="http://schemas.microsoft.com/office/powerpoint/2010/main" val="3455936559"/>
      </p:ext>
    </p:extLst>
  </p:cSld>
  <p:clrMapOvr>
    <a:masterClrMapping/>
  </p:clrMapOvr>
</p:sld>
</file>

<file path=ppt/theme/theme1.xml><?xml version="1.0" encoding="utf-8"?>
<a:theme xmlns:a="http://schemas.openxmlformats.org/drawingml/2006/main" name="Эмблема">
  <a:themeElements>
    <a:clrScheme name="Эмблема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Эмблема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Эмблема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1115</TotalTime>
  <Words>1459</Words>
  <Application>Microsoft Office PowerPoint</Application>
  <PresentationFormat>Широкоэкранный</PresentationFormat>
  <Paragraphs>107</Paragraphs>
  <Slides>17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Corbel</vt:lpstr>
      <vt:lpstr>Gill Sans MT</vt:lpstr>
      <vt:lpstr>Impact</vt:lpstr>
      <vt:lpstr>OpenSans</vt:lpstr>
      <vt:lpstr>Эмблема</vt:lpstr>
      <vt:lpstr>Возможности напольных подвижных игр  в решении целей и задач современного дошкольного образования </vt:lpstr>
      <vt:lpstr>Рады представиться!</vt:lpstr>
      <vt:lpstr>Определение  цели</vt:lpstr>
      <vt:lpstr>Какая у Вас ассоциация  с данным изображением? </vt:lpstr>
      <vt:lpstr>Почему «Твистер»?</vt:lpstr>
      <vt:lpstr>Каковы преимущества напольной подвижной игры «Твистер»?</vt:lpstr>
      <vt:lpstr>Описание игры</vt:lpstr>
      <vt:lpstr>реализация задач воспитания, обучения, социализации детей через организацию напольных подвижных игр в работе педагога-психолога   </vt:lpstr>
      <vt:lpstr>Развиваем логическое мышление, внимание, память,  рассуждаем и делаем выводы  </vt:lpstr>
      <vt:lpstr>Развиваем умение ориентироваться в пространстве</vt:lpstr>
      <vt:lpstr>Расширяем знания детей о свойствах предметов,  учимся называть цвета, форму предметов, развиваем чувственный опыт </vt:lpstr>
      <vt:lpstr>Развиваем связную речь</vt:lpstr>
      <vt:lpstr>Укрепляем здоровье детей через двигательную активность, развиваем физические качества,  развиваем межполушарное взаимодействие</vt:lpstr>
      <vt:lpstr>Развиваем коллективное сотрудничество детей и взрослых, содействуем реализации  прав детей  в охране и укреплении здоровья, безопасности жизни </vt:lpstr>
      <vt:lpstr>Достижения детей и наставнического дуэта</vt:lpstr>
      <vt:lpstr>Презентация PowerPoint</vt:lpstr>
      <vt:lpstr>Благодарим за Ваше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Владислав Латыпов</dc:creator>
  <cp:lastModifiedBy>Владислав Латыпов</cp:lastModifiedBy>
  <cp:revision>41</cp:revision>
  <dcterms:created xsi:type="dcterms:W3CDTF">2023-02-22T14:13:21Z</dcterms:created>
  <dcterms:modified xsi:type="dcterms:W3CDTF">2023-02-26T16:45:32Z</dcterms:modified>
</cp:coreProperties>
</file>